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80" r:id="rId2"/>
    <p:sldId id="282" r:id="rId3"/>
    <p:sldId id="283" r:id="rId4"/>
    <p:sldId id="281" r:id="rId5"/>
    <p:sldId id="284" r:id="rId6"/>
    <p:sldId id="285" r:id="rId7"/>
    <p:sldId id="288" r:id="rId8"/>
    <p:sldId id="286" r:id="rId9"/>
    <p:sldId id="287" r:id="rId10"/>
    <p:sldId id="295" r:id="rId11"/>
    <p:sldId id="289" r:id="rId12"/>
    <p:sldId id="290" r:id="rId13"/>
    <p:sldId id="291" r:id="rId14"/>
    <p:sldId id="292" r:id="rId15"/>
    <p:sldId id="293" r:id="rId16"/>
    <p:sldId id="294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3333CC"/>
    <a:srgbClr val="FF0000"/>
    <a:srgbClr val="80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5843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4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5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6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7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8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49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0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1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2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3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4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5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6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7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8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59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60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586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586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5863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5864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586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30063D8-3AB5-435D-A403-F39843C8BE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114F4-542C-43A5-B431-33147345E2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BB214-E86F-4E76-9939-4BB08595790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F984787-FB8B-41E0-805A-6D8F608367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65BEB8F-F9E1-4D19-A40B-8442AE43AD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D312B-14C4-4BA5-935B-CB856796B0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A98BE-A3E2-496F-8616-BCC4D528D4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841D0-7D27-443E-B10B-7F3B7CB7A2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A318BE-9276-4A77-B859-0B2BD10CD7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90E72-F003-4AE7-8AEE-1E9F1DC55F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101FF-5083-4499-A4E2-CDEB0912DD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0C1342-73A4-4DD1-A8E3-402BE5B497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76C5CA-A553-43D4-8F1F-517DA0F330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481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0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2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3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4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5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6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7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8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9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3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4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6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83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483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83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484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3484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FDBA617-830A-4F29-A0C4-5FF2A44D2368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828800"/>
          </a:xfrm>
          <a:solidFill>
            <a:schemeClr val="accent1"/>
          </a:solidFill>
        </p:spPr>
        <p:txBody>
          <a:bodyPr/>
          <a:lstStyle/>
          <a:p>
            <a:r>
              <a:rPr lang="en-US" sz="4000" b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ru-RU" sz="4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.2 </a:t>
            </a:r>
            <a:r>
              <a:rPr lang="ru-RU" sz="4000" b="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Короткое замыкание в цепи, питающейся от генератора ограниченной мощности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9144000" cy="4800600"/>
          </a:xfrm>
          <a:solidFill>
            <a:schemeClr val="tx2"/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1800"/>
              <a:t>   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При малой удаленности КЗ существенное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влияние на ПП оказывает АРВ генераторов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 </a:t>
            </a:r>
          </a:p>
          <a:p>
            <a:pPr algn="ctr">
              <a:buFont typeface="Wingdings" pitchFamily="2" charset="2"/>
              <a:buNone/>
            </a:pPr>
            <a:r>
              <a:rPr lang="ru-RU" sz="3600">
                <a:solidFill>
                  <a:srgbClr val="FF0000"/>
                </a:solidFill>
              </a:rPr>
              <a:t>Генератор без АРВ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(отключено).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АРВ – автоматическое регулирование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возбуждения. В работе ток возбуждения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постоянный и обеспечивает постоянный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магнитный поток</a:t>
            </a:r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0117" name="Object 5"/>
          <p:cNvGraphicFramePr>
            <a:graphicFrameLocks noChangeAspect="1"/>
          </p:cNvGraphicFramePr>
          <p:nvPr/>
        </p:nvGraphicFramePr>
        <p:xfrm>
          <a:off x="3360738" y="5975350"/>
          <a:ext cx="5783262" cy="882650"/>
        </p:xfrm>
        <a:graphic>
          <a:graphicData uri="http://schemas.openxmlformats.org/presentationml/2006/ole">
            <p:oleObj spid="_x0000_s90117" name="Формула" r:id="rId3" imgW="1726920" imgH="266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1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1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01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-82550" y="-304800"/>
          <a:ext cx="9310688" cy="5111750"/>
        </p:xfrm>
        <a:graphic>
          <a:graphicData uri="http://schemas.openxmlformats.org/presentationml/2006/ole">
            <p:oleObj spid="_x0000_s112644" name="Visio" r:id="rId3" imgW="7197090" imgH="3951684" progId="Visio.Drawing.6">
              <p:embed/>
            </p:oleObj>
          </a:graphicData>
        </a:graphic>
      </p:graphicFrame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1754188" y="5486400"/>
            <a:ext cx="55816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</a:rPr>
              <a:t>Осциллограмма тока КЗ в системе  </a:t>
            </a:r>
          </a:p>
          <a:p>
            <a:pPr algn="ctr"/>
            <a:r>
              <a:rPr lang="ru-RU" sz="2800">
                <a:solidFill>
                  <a:srgbClr val="000000"/>
                </a:solidFill>
              </a:rPr>
              <a:t>генератора с АРВ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Увеличение токов и напряжений зависит от удаленности КЗ и параметров генераторов.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</a:t>
            </a:r>
            <a:r>
              <a:rPr lang="ru-RU">
                <a:solidFill>
                  <a:srgbClr val="FF0000"/>
                </a:solidFill>
                <a:effectLst/>
              </a:rPr>
              <a:t>При значительном</a:t>
            </a:r>
            <a:r>
              <a:rPr lang="ru-RU">
                <a:solidFill>
                  <a:srgbClr val="000000"/>
                </a:solidFill>
                <a:effectLst/>
              </a:rPr>
              <a:t> удалении от генератора для восстановления напряжения до нормального достаточно незначительного увеличения возбуждения.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</a:t>
            </a:r>
            <a:r>
              <a:rPr lang="ru-RU">
                <a:solidFill>
                  <a:srgbClr val="FF0000"/>
                </a:solidFill>
                <a:effectLst/>
              </a:rPr>
              <a:t>При</a:t>
            </a:r>
            <a:r>
              <a:rPr lang="ru-RU">
                <a:solidFill>
                  <a:srgbClr val="000000"/>
                </a:solidFill>
                <a:effectLst/>
              </a:rPr>
              <a:t> </a:t>
            </a:r>
            <a:r>
              <a:rPr lang="ru-RU">
                <a:solidFill>
                  <a:srgbClr val="FF0000"/>
                </a:solidFill>
                <a:effectLst/>
              </a:rPr>
              <a:t>малом удалении</a:t>
            </a:r>
            <a:r>
              <a:rPr lang="ru-RU">
                <a:solidFill>
                  <a:srgbClr val="000000"/>
                </a:solidFill>
                <a:effectLst/>
              </a:rPr>
              <a:t> для восстановления напряжения требуется большее возбуждение, но его можно увеличить не выше предельного значения.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К параметрам сети относится сопротивление до места КЗ или </a:t>
            </a:r>
            <a:r>
              <a:rPr lang="ru-RU">
                <a:solidFill>
                  <a:srgbClr val="3333CC"/>
                </a:solidFill>
                <a:effectLst/>
              </a:rPr>
              <a:t>внешняя реактивность.</a:t>
            </a:r>
            <a:r>
              <a:rPr lang="ru-RU">
                <a:solidFill>
                  <a:srgbClr val="000000"/>
                </a:solidFill>
                <a:effectLst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</a:t>
            </a:r>
            <a:r>
              <a:rPr lang="ru-RU">
                <a:solidFill>
                  <a:srgbClr val="FF0000"/>
                </a:solidFill>
                <a:effectLst/>
              </a:rPr>
              <a:t>Если внешняя реактивность меньше</a:t>
            </a:r>
            <a:r>
              <a:rPr lang="ru-RU">
                <a:solidFill>
                  <a:srgbClr val="000000"/>
                </a:solidFill>
                <a:effectLst/>
              </a:rPr>
              <a:t> критической, генератор работает с предельным возбуждением.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Если </a:t>
            </a:r>
            <a:r>
              <a:rPr lang="ru-RU">
                <a:solidFill>
                  <a:srgbClr val="FF0000"/>
                </a:solidFill>
                <a:effectLst/>
              </a:rPr>
              <a:t>внешняя реактивность больше</a:t>
            </a:r>
            <a:r>
              <a:rPr lang="ru-RU">
                <a:solidFill>
                  <a:srgbClr val="000000"/>
                </a:solidFill>
                <a:effectLst/>
              </a:rPr>
              <a:t> критической, то напряжение генератора достигает нормального значения при меньшем значении возбуждения.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Поэтому для каждого генератора устанавливается </a:t>
            </a:r>
            <a:r>
              <a:rPr lang="ru-RU">
                <a:solidFill>
                  <a:srgbClr val="FF0000"/>
                </a:solidFill>
                <a:effectLst/>
              </a:rPr>
              <a:t>критическая реактивность</a:t>
            </a:r>
            <a:r>
              <a:rPr lang="ru-RU">
                <a:solidFill>
                  <a:srgbClr val="000000"/>
                </a:solidFill>
                <a:effectLst/>
              </a:rPr>
              <a:t> Х</a:t>
            </a:r>
            <a:r>
              <a:rPr lang="ru-RU" sz="1800">
                <a:solidFill>
                  <a:srgbClr val="000000"/>
                </a:solidFill>
                <a:effectLst/>
              </a:rPr>
              <a:t>КР</a:t>
            </a:r>
            <a:r>
              <a:rPr lang="ru-RU">
                <a:solidFill>
                  <a:srgbClr val="000000"/>
                </a:solidFill>
                <a:effectLst/>
              </a:rPr>
              <a:t>, за пределами которой при предельном возбуждении обеспечивается нормальное напряжение.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Ток соответствующий критической реактивности называют критическим током.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</a:t>
            </a:r>
            <a:r>
              <a:rPr lang="ru-RU">
                <a:solidFill>
                  <a:srgbClr val="FF0000"/>
                </a:solidFill>
                <a:effectLst/>
              </a:rPr>
              <a:t>При КЗ на выводах</a:t>
            </a:r>
            <a:r>
              <a:rPr lang="ru-RU">
                <a:solidFill>
                  <a:srgbClr val="000000"/>
                </a:solidFill>
                <a:effectLst/>
              </a:rPr>
              <a:t> генератора работа АРВ требуется большее возбуждение, что ведет к преобладанию размагничивающего действия реакции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>
                <a:solidFill>
                  <a:srgbClr val="000000"/>
                </a:solidFill>
                <a:effectLst/>
              </a:rPr>
              <a:t>якоря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Но возбуждение ограничено своим предельным значением, и напряжение генератора будет ниже номинального.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</a:t>
            </a:r>
            <a:r>
              <a:rPr lang="ru-RU">
                <a:solidFill>
                  <a:srgbClr val="FF0000"/>
                </a:solidFill>
                <a:effectLst/>
              </a:rPr>
              <a:t>При малом удалении от генератора</a:t>
            </a:r>
            <a:r>
              <a:rPr lang="ru-RU">
                <a:solidFill>
                  <a:srgbClr val="000000"/>
                </a:solidFill>
                <a:effectLst/>
              </a:rPr>
              <a:t> установившийся ток по отношению к начальному значению увеличивается.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</a:t>
            </a:r>
            <a:r>
              <a:rPr lang="ru-RU">
                <a:solidFill>
                  <a:srgbClr val="FF0000"/>
                </a:solidFill>
                <a:effectLst/>
              </a:rPr>
              <a:t>Чем дальше место повреждения</a:t>
            </a:r>
            <a:r>
              <a:rPr lang="ru-RU">
                <a:solidFill>
                  <a:srgbClr val="000000"/>
                </a:solidFill>
                <a:effectLst/>
              </a:rPr>
              <a:t>, тем меньше значение тока КЗ и установившийся ток по отношению к начальному значению снижается и снижается его влияние на работу.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Поэтому при КЗ в удаленной точке периодическая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составляющая тока не изменяется и с момента 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      принимает свое установившееся значение.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Характер изменения тока такой же, как и при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питании от шин неизменного напряжения.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В зависимости от внешней реактивности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генератор с АРВ может работать в одном из двух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режимах: - </a:t>
            </a:r>
            <a:r>
              <a:rPr lang="ru-RU">
                <a:solidFill>
                  <a:srgbClr val="FF0000"/>
                </a:solidFill>
                <a:effectLst/>
              </a:rPr>
              <a:t>предельного возбуждения</a:t>
            </a:r>
            <a:r>
              <a:rPr lang="ru-RU">
                <a:solidFill>
                  <a:srgbClr val="000000"/>
                </a:solidFill>
                <a:effectLst/>
              </a:rPr>
              <a:t> или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  <a:effectLst/>
              </a:rPr>
              <a:t>нормального </a:t>
            </a:r>
            <a:r>
              <a:rPr lang="ru-RU">
                <a:solidFill>
                  <a:srgbClr val="000000"/>
                </a:solidFill>
                <a:effectLst/>
              </a:rPr>
              <a:t>напряжения. Но в случае, когда 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               два  режима существуют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одновременно.</a:t>
            </a: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7524" name="Object 4"/>
          <p:cNvGraphicFramePr>
            <a:graphicFrameLocks noChangeAspect="1"/>
          </p:cNvGraphicFramePr>
          <p:nvPr/>
        </p:nvGraphicFramePr>
        <p:xfrm>
          <a:off x="381000" y="1295400"/>
          <a:ext cx="762000" cy="411163"/>
        </p:xfrm>
        <a:graphic>
          <a:graphicData uri="http://schemas.openxmlformats.org/presentationml/2006/ole">
            <p:oleObj spid="_x0000_s107524" name="Формула" r:id="rId3" imgW="355446" imgH="190417" progId="Equation.3">
              <p:embed/>
            </p:oleObj>
          </a:graphicData>
        </a:graphic>
      </p:graphicFrame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152400" y="5156200"/>
          <a:ext cx="1828800" cy="635000"/>
        </p:xfrm>
        <a:graphic>
          <a:graphicData uri="http://schemas.openxmlformats.org/presentationml/2006/ole">
            <p:oleObj spid="_x0000_s107526" name="Формула" r:id="rId4" imgW="685800" imgH="24130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9" name="Rectangle 5"/>
          <p:cNvSpPr>
            <a:spLocks noChangeArrowheads="1"/>
          </p:cNvSpPr>
          <p:nvPr/>
        </p:nvSpPr>
        <p:spPr bwMode="auto">
          <a:xfrm>
            <a:off x="0" y="2143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0" y="228600"/>
          <a:ext cx="9144000" cy="3887788"/>
        </p:xfrm>
        <a:graphic>
          <a:graphicData uri="http://schemas.openxmlformats.org/presentationml/2006/ole">
            <p:oleObj spid="_x0000_s108548" name="Visio" r:id="rId3" imgW="3802856" imgH="1612106" progId="Visio.Drawing.6">
              <p:embed/>
            </p:oleObj>
          </a:graphicData>
        </a:graphic>
      </p:graphicFrame>
      <p:sp>
        <p:nvSpPr>
          <p:cNvPr id="108550" name="Rectangle 6"/>
          <p:cNvSpPr>
            <a:spLocks noChangeArrowheads="1"/>
          </p:cNvSpPr>
          <p:nvPr/>
        </p:nvSpPr>
        <p:spPr bwMode="auto">
          <a:xfrm>
            <a:off x="762000" y="5105400"/>
            <a:ext cx="741838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sz="2800">
                <a:solidFill>
                  <a:srgbClr val="000000"/>
                </a:solidFill>
              </a:rPr>
              <a:t>Характер изменения периодического тока КЗ </a:t>
            </a:r>
          </a:p>
          <a:p>
            <a:pPr algn="ctr"/>
            <a:r>
              <a:rPr lang="ru-RU" sz="2800">
                <a:solidFill>
                  <a:srgbClr val="000000"/>
                </a:solidFill>
              </a:rPr>
              <a:t>для генераторов с АРВ: 1 – генератор без АРВ; </a:t>
            </a:r>
          </a:p>
          <a:p>
            <a:pPr algn="ctr"/>
            <a:r>
              <a:rPr lang="ru-RU" sz="2800">
                <a:solidFill>
                  <a:srgbClr val="000000"/>
                </a:solidFill>
              </a:rPr>
              <a:t>2 - генератор с АРВ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 момент КЗ  в обмотке статора возникает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периодический ток, отстающий на угол </a:t>
            </a:r>
            <a:r>
              <a:rPr lang="ru-RU">
                <a:solidFill>
                  <a:srgbClr val="FF0000"/>
                </a:solidFill>
                <a:effectLst/>
                <a:sym typeface="Symbol" pitchFamily="18" charset="2"/>
              </a:rPr>
              <a:t> </a:t>
            </a:r>
            <a:r>
              <a:rPr lang="ru-RU" sz="2000">
                <a:solidFill>
                  <a:srgbClr val="FF0000"/>
                </a:solidFill>
                <a:effectLst/>
              </a:rPr>
              <a:t>К</a:t>
            </a:r>
            <a:r>
              <a:rPr lang="ru-RU">
                <a:solidFill>
                  <a:srgbClr val="000000"/>
                </a:solidFill>
                <a:effectLst/>
              </a:rPr>
              <a:t>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 демпферной обмотке (ДО) и ОВ под действием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ЭДС статора появляются свободные токи.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Магнитный поток ротора не может изменится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мгновенно и для момента </a:t>
            </a:r>
            <a:r>
              <a:rPr lang="en-US">
                <a:solidFill>
                  <a:srgbClr val="000000"/>
                </a:solidFill>
                <a:effectLst/>
              </a:rPr>
              <a:t>t=0</a:t>
            </a:r>
            <a:r>
              <a:rPr lang="ru-RU">
                <a:solidFill>
                  <a:srgbClr val="000000"/>
                </a:solidFill>
                <a:effectLst/>
              </a:rPr>
              <a:t> должно соблюдаться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условие 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 </a:t>
            </a:r>
            <a:r>
              <a:rPr lang="ru-RU">
                <a:solidFill>
                  <a:srgbClr val="FF0000"/>
                </a:solidFill>
              </a:rPr>
              <a:t>Ф</a:t>
            </a:r>
            <a:r>
              <a:rPr lang="ru-RU" sz="2400">
                <a:solidFill>
                  <a:srgbClr val="FF0000"/>
                </a:solidFill>
              </a:rPr>
              <a:t>ст</a:t>
            </a:r>
            <a:r>
              <a:rPr lang="ru-RU">
                <a:solidFill>
                  <a:srgbClr val="FF0000"/>
                </a:solidFill>
              </a:rPr>
              <a:t>=Ф</a:t>
            </a:r>
            <a:r>
              <a:rPr lang="ru-RU" sz="2400">
                <a:solidFill>
                  <a:srgbClr val="FF0000"/>
                </a:solidFill>
              </a:rPr>
              <a:t>св.д</a:t>
            </a:r>
            <a:r>
              <a:rPr lang="ru-RU">
                <a:solidFill>
                  <a:srgbClr val="FF0000"/>
                </a:solidFill>
              </a:rPr>
              <a:t>+Ф</a:t>
            </a:r>
            <a:r>
              <a:rPr lang="ru-RU" sz="2400">
                <a:solidFill>
                  <a:srgbClr val="FF0000"/>
                </a:solidFill>
              </a:rPr>
              <a:t>св.</a:t>
            </a:r>
            <a:r>
              <a:rPr lang="en-US" sz="2400">
                <a:solidFill>
                  <a:srgbClr val="FF0000"/>
                </a:solidFill>
              </a:rPr>
              <a:t>f</a:t>
            </a:r>
            <a:r>
              <a:rPr lang="ru-RU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и результирующий поток в зазоре равен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</a:rPr>
              <a:t>Ф</a:t>
            </a:r>
            <a:r>
              <a:rPr lang="ru-RU" sz="2800">
                <a:solidFill>
                  <a:srgbClr val="FF0000"/>
                </a:solidFill>
                <a:effectLst/>
              </a:rPr>
              <a:t>рез</a:t>
            </a:r>
            <a:r>
              <a:rPr lang="ru-RU">
                <a:solidFill>
                  <a:srgbClr val="FF0000"/>
                </a:solidFill>
              </a:rPr>
              <a:t>=Ф</a:t>
            </a:r>
            <a:r>
              <a:rPr lang="en-US" sz="2000">
                <a:solidFill>
                  <a:srgbClr val="FF0000"/>
                </a:solidFill>
              </a:rPr>
              <a:t>f</a:t>
            </a:r>
            <a:r>
              <a:rPr lang="ru-RU">
                <a:solidFill>
                  <a:srgbClr val="FF0000"/>
                </a:solidFill>
              </a:rPr>
              <a:t>+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Ф</a:t>
            </a:r>
            <a:r>
              <a:rPr lang="ru-RU" sz="2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св.д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+Ф</a:t>
            </a:r>
            <a:r>
              <a:rPr lang="ru-RU" sz="2400">
                <a:solidFill>
                  <a:srgbClr val="000000"/>
                </a:solidFill>
                <a:effectLst/>
              </a:rPr>
              <a:t>св.</a:t>
            </a:r>
            <a:r>
              <a:rPr lang="en-US" sz="2400">
                <a:solidFill>
                  <a:srgbClr val="000000"/>
                </a:solidFill>
                <a:effectLst/>
              </a:rPr>
              <a:t>f</a:t>
            </a:r>
            <a:r>
              <a:rPr lang="ru-RU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-Ф</a:t>
            </a:r>
            <a:r>
              <a:rPr lang="ru-RU" sz="2400">
                <a:solidFill>
                  <a:srgbClr val="000000"/>
                </a:solidFill>
                <a:effectLst/>
              </a:rPr>
              <a:t>ст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Это означает, что поток статора в роторе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компенсируется свободными токами и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результирующий поток равен потоку в ОВ до КЗ- </a:t>
            </a:r>
            <a:r>
              <a:rPr lang="ru-RU">
                <a:solidFill>
                  <a:srgbClr val="FF0000"/>
                </a:solidFill>
              </a:rPr>
              <a:t>Фрез=</a:t>
            </a:r>
            <a:r>
              <a:rPr lang="ru-RU"/>
              <a:t> </a:t>
            </a:r>
            <a:r>
              <a:rPr lang="ru-RU">
                <a:solidFill>
                  <a:srgbClr val="FF0000"/>
                </a:solidFill>
              </a:rPr>
              <a:t>Ф</a:t>
            </a:r>
            <a:r>
              <a:rPr lang="en-US" sz="2000">
                <a:solidFill>
                  <a:srgbClr val="FF0000"/>
                </a:solidFill>
              </a:rPr>
              <a:t>f</a:t>
            </a:r>
            <a:endParaRPr lang="ru-RU" sz="20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Можно сказать, что ЭДС в начале КЗ равна ЭДС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до начала КЗ.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Свободные токи в обмотках ОД и ОВ затухают с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  <a:effectLst/>
              </a:rPr>
              <a:t>течением времени</a:t>
            </a:r>
            <a:r>
              <a:rPr lang="ru-RU">
                <a:solidFill>
                  <a:srgbClr val="000000"/>
                </a:solidFill>
                <a:effectLst/>
              </a:rPr>
              <a:t> и наступает установившийся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режим для периодической составляющей тока. Но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магнитный поток Ф</a:t>
            </a:r>
            <a:r>
              <a:rPr lang="ru-RU" sz="2400">
                <a:solidFill>
                  <a:srgbClr val="000000"/>
                </a:solidFill>
                <a:effectLst/>
              </a:rPr>
              <a:t>ст </a:t>
            </a:r>
            <a:r>
              <a:rPr lang="ru-RU" sz="2400">
                <a:solidFill>
                  <a:srgbClr val="0033CC"/>
                </a:solidFill>
                <a:effectLst/>
              </a:rPr>
              <a:t>(реакции якоря)</a:t>
            </a:r>
            <a:r>
              <a:rPr lang="ru-RU" sz="2400">
                <a:solidFill>
                  <a:srgbClr val="000000"/>
                </a:solidFill>
                <a:effectLst/>
              </a:rPr>
              <a:t> </a:t>
            </a:r>
            <a:r>
              <a:rPr lang="ru-RU">
                <a:solidFill>
                  <a:srgbClr val="000000"/>
                </a:solidFill>
                <a:effectLst/>
              </a:rPr>
              <a:t>также</a:t>
            </a:r>
            <a:r>
              <a:rPr lang="ru-RU" sz="2400">
                <a:solidFill>
                  <a:srgbClr val="000000"/>
                </a:solidFill>
                <a:effectLst/>
              </a:rPr>
              <a:t> </a:t>
            </a:r>
            <a:r>
              <a:rPr lang="ru-RU">
                <a:solidFill>
                  <a:srgbClr val="000000"/>
                </a:solidFill>
                <a:effectLst/>
              </a:rPr>
              <a:t>несколько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уменьшится поэтому периодический ток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уменьшится. Поэтому </a:t>
            </a:r>
          </a:p>
          <a:p>
            <a:pPr algn="ctr">
              <a:buFont typeface="Wingdings" pitchFamily="2" charset="2"/>
              <a:buNone/>
            </a:pPr>
            <a:r>
              <a:rPr lang="ru-RU">
                <a:solidFill>
                  <a:srgbClr val="3333CC"/>
                </a:solidFill>
                <a:effectLst/>
              </a:rPr>
              <a:t>при отсутствии АРВ генератора значение </a:t>
            </a:r>
          </a:p>
          <a:p>
            <a:pPr algn="ctr">
              <a:buFont typeface="Wingdings" pitchFamily="2" charset="2"/>
              <a:buNone/>
            </a:pPr>
            <a:r>
              <a:rPr lang="ru-RU">
                <a:solidFill>
                  <a:srgbClr val="3333CC"/>
                </a:solidFill>
                <a:effectLst/>
              </a:rPr>
              <a:t>периодического тока меньше его начального </a:t>
            </a:r>
          </a:p>
          <a:p>
            <a:pPr algn="ctr">
              <a:buFont typeface="Wingdings" pitchFamily="2" charset="2"/>
              <a:buNone/>
            </a:pPr>
            <a:r>
              <a:rPr lang="ru-RU">
                <a:solidFill>
                  <a:srgbClr val="3333CC"/>
                </a:solidFill>
                <a:effectLst/>
              </a:rPr>
              <a:t>значения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40" name="Object 4"/>
          <p:cNvGraphicFramePr>
            <a:graphicFrameLocks noChangeAspect="1"/>
          </p:cNvGraphicFramePr>
          <p:nvPr>
            <p:ph/>
          </p:nvPr>
        </p:nvGraphicFramePr>
        <p:xfrm>
          <a:off x="0" y="0"/>
          <a:ext cx="9045575" cy="5365750"/>
        </p:xfrm>
        <a:graphic>
          <a:graphicData uri="http://schemas.openxmlformats.org/presentationml/2006/ole">
            <p:oleObj spid="_x0000_s91140" name="Visio" r:id="rId3" imgW="6661309" imgH="3951684" progId="Visio.Drawing.6">
              <p:embed/>
            </p:oleObj>
          </a:graphicData>
        </a:graphic>
      </p:graphicFrame>
      <p:sp>
        <p:nvSpPr>
          <p:cNvPr id="91142" name="Rectangle 6"/>
          <p:cNvSpPr>
            <a:spLocks noChangeArrowheads="1"/>
          </p:cNvSpPr>
          <p:nvPr/>
        </p:nvSpPr>
        <p:spPr bwMode="auto">
          <a:xfrm>
            <a:off x="304800" y="6096000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000000"/>
                </a:solidFill>
              </a:rPr>
              <a:t>Осциллограмма тока при отсутствии АРВ генератора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Апериодический ток затухает по экспоненте с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постоянной времени Т</a:t>
            </a:r>
            <a:r>
              <a:rPr lang="ru-RU" sz="2800">
                <a:solidFill>
                  <a:srgbClr val="000000"/>
                </a:solidFill>
                <a:effectLst/>
              </a:rPr>
              <a:t>а. </a:t>
            </a:r>
            <a:r>
              <a:rPr lang="ru-RU">
                <a:solidFill>
                  <a:srgbClr val="000000"/>
                </a:solidFill>
                <a:effectLst/>
              </a:rPr>
              <a:t>Длительность затухания</a:t>
            </a:r>
            <a:r>
              <a:rPr lang="ru-RU" sz="2800">
                <a:solidFill>
                  <a:srgbClr val="000000"/>
                </a:solidFill>
                <a:effectLst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составляет 3-5с.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Максимальное значение полного тока наступит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через 0,01с как на шинах неизменного напряжения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Параметры генератора в момент КЗ –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сверхпереходная ЭДС и действующее значение-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             и сверхпереходное сопротивление по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продольной оси - 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</a:t>
            </a:r>
          </a:p>
        </p:txBody>
      </p:sp>
      <p:sp>
        <p:nvSpPr>
          <p:cNvPr id="952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412750" y="3962400"/>
          <a:ext cx="730250" cy="762000"/>
        </p:xfrm>
        <a:graphic>
          <a:graphicData uri="http://schemas.openxmlformats.org/presentationml/2006/ole">
            <p:oleObj spid="_x0000_s95236" name="Формула" r:id="rId3" imgW="215806" imgH="228501" progId="Equation.3">
              <p:embed/>
            </p:oleObj>
          </a:graphicData>
        </a:graphic>
      </p:graphicFrame>
      <p:sp>
        <p:nvSpPr>
          <p:cNvPr id="9523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3113088" y="4495800"/>
          <a:ext cx="696912" cy="914400"/>
        </p:xfrm>
        <a:graphic>
          <a:graphicData uri="http://schemas.openxmlformats.org/presentationml/2006/ole">
            <p:oleObj spid="_x0000_s95238" name="Формула" r:id="rId4" imgW="177646" imgH="241091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Сверхпереходная ЭДС определяется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  <a:effectLst/>
              </a:rPr>
              <a:t>где </a:t>
            </a:r>
            <a:r>
              <a:rPr lang="en-US" sz="3600">
                <a:solidFill>
                  <a:srgbClr val="FF0000"/>
                </a:solidFill>
                <a:effectLst/>
              </a:rPr>
              <a:t>I</a:t>
            </a:r>
            <a:r>
              <a:rPr lang="en-US" sz="2400">
                <a:solidFill>
                  <a:srgbClr val="FF0000"/>
                </a:solidFill>
                <a:effectLst/>
              </a:rPr>
              <a:t>0</a:t>
            </a:r>
            <a:r>
              <a:rPr lang="ru-RU">
                <a:solidFill>
                  <a:srgbClr val="FF0000"/>
                </a:solidFill>
                <a:effectLst/>
              </a:rPr>
              <a:t>,</a:t>
            </a:r>
            <a:r>
              <a:rPr lang="en-US">
                <a:solidFill>
                  <a:srgbClr val="FF0000"/>
                </a:solidFill>
                <a:effectLst/>
              </a:rPr>
              <a:t> </a:t>
            </a:r>
            <a:r>
              <a:rPr lang="en-US" sz="3600">
                <a:solidFill>
                  <a:srgbClr val="FF0000"/>
                </a:solidFill>
                <a:effectLst/>
              </a:rPr>
              <a:t>U</a:t>
            </a:r>
            <a:r>
              <a:rPr lang="en-US" sz="2400">
                <a:solidFill>
                  <a:srgbClr val="FF0000"/>
                </a:solidFill>
                <a:effectLst/>
              </a:rPr>
              <a:t>0</a:t>
            </a:r>
            <a:r>
              <a:rPr lang="ru-RU" sz="2400">
                <a:solidFill>
                  <a:srgbClr val="000000"/>
                </a:solidFill>
                <a:effectLst/>
              </a:rPr>
              <a:t> </a:t>
            </a:r>
            <a:r>
              <a:rPr lang="ru-RU">
                <a:solidFill>
                  <a:srgbClr val="000000"/>
                </a:solidFill>
                <a:effectLst/>
              </a:rPr>
              <a:t>– фазные ток и напряжение до режима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КЗ</a:t>
            </a:r>
          </a:p>
          <a:p>
            <a:pPr>
              <a:buFont typeface="Wingdings" pitchFamily="2" charset="2"/>
              <a:buNone/>
            </a:pPr>
            <a:r>
              <a:rPr lang="ru-RU" sz="3600">
                <a:solidFill>
                  <a:srgbClr val="FF0000"/>
                </a:solidFill>
                <a:effectLst/>
                <a:sym typeface="Symbol" pitchFamily="18" charset="2"/>
              </a:rPr>
              <a:t></a:t>
            </a:r>
            <a:r>
              <a:rPr lang="ru-RU" sz="2000">
                <a:solidFill>
                  <a:srgbClr val="FF0000"/>
                </a:solidFill>
                <a:effectLst/>
              </a:rPr>
              <a:t>0</a:t>
            </a:r>
            <a:r>
              <a:rPr lang="ru-RU"/>
              <a:t> – </a:t>
            </a:r>
            <a:r>
              <a:rPr lang="ru-RU">
                <a:solidFill>
                  <a:srgbClr val="000000"/>
                </a:solidFill>
                <a:effectLst/>
              </a:rPr>
              <a:t>угол между векторами</a:t>
            </a:r>
            <a:r>
              <a:rPr lang="ru-RU"/>
              <a:t> </a:t>
            </a:r>
            <a:r>
              <a:rPr lang="en-US" sz="3600">
                <a:solidFill>
                  <a:srgbClr val="000000"/>
                </a:solidFill>
                <a:effectLst/>
              </a:rPr>
              <a:t>I</a:t>
            </a:r>
            <a:r>
              <a:rPr lang="en-US" sz="2400">
                <a:solidFill>
                  <a:srgbClr val="000000"/>
                </a:solidFill>
                <a:effectLst/>
              </a:rPr>
              <a:t>0</a:t>
            </a:r>
            <a:r>
              <a:rPr lang="ru-RU">
                <a:solidFill>
                  <a:srgbClr val="000000"/>
                </a:solidFill>
                <a:effectLst/>
              </a:rPr>
              <a:t>,</a:t>
            </a:r>
            <a:r>
              <a:rPr lang="en-US">
                <a:solidFill>
                  <a:srgbClr val="000000"/>
                </a:solidFill>
                <a:effectLst/>
              </a:rPr>
              <a:t> </a:t>
            </a:r>
            <a:r>
              <a:rPr lang="en-US" sz="3600">
                <a:solidFill>
                  <a:srgbClr val="000000"/>
                </a:solidFill>
                <a:effectLst/>
              </a:rPr>
              <a:t>U</a:t>
            </a:r>
            <a:r>
              <a:rPr lang="en-US" sz="2400">
                <a:solidFill>
                  <a:srgbClr val="000000"/>
                </a:solidFill>
                <a:effectLst/>
              </a:rPr>
              <a:t>0</a:t>
            </a:r>
            <a:r>
              <a:rPr lang="ru-RU" sz="2400">
                <a:solidFill>
                  <a:srgbClr val="000000"/>
                </a:solidFill>
                <a:effectLst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 </a:t>
            </a:r>
          </a:p>
        </p:txBody>
      </p:sp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304800" y="952500"/>
          <a:ext cx="8534400" cy="1082675"/>
        </p:xfrm>
        <a:graphic>
          <a:graphicData uri="http://schemas.openxmlformats.org/presentationml/2006/ole">
            <p:oleObj spid="_x0000_s96260" name="Формула" r:id="rId3" imgW="2476500" imgH="317500" progId="Equation.3">
              <p:embed/>
            </p:oleObj>
          </a:graphicData>
        </a:graphic>
      </p:graphicFrame>
      <p:sp>
        <p:nvSpPr>
          <p:cNvPr id="9626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62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>
                <a:solidFill>
                  <a:srgbClr val="000000"/>
                </a:solidFill>
                <a:effectLst/>
              </a:rPr>
              <a:t>Начальное значение синусоидального тока КЗ</a:t>
            </a: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  <a:p>
            <a:pPr>
              <a:buFont typeface="Wingdings" pitchFamily="2" charset="2"/>
              <a:buNone/>
            </a:pPr>
            <a:r>
              <a:rPr lang="ru-RU" sz="2800">
                <a:solidFill>
                  <a:srgbClr val="000000"/>
                </a:solidFill>
                <a:effectLst/>
              </a:rPr>
              <a:t>Ток для любого момента  времени</a:t>
            </a:r>
          </a:p>
          <a:p>
            <a:pPr>
              <a:buFont typeface="Wingdings" pitchFamily="2" charset="2"/>
              <a:buNone/>
            </a:pPr>
            <a:endParaRPr lang="ru-RU" sz="2800">
              <a:solidFill>
                <a:srgbClr val="000000"/>
              </a:solidFill>
              <a:effectLst/>
            </a:endParaRPr>
          </a:p>
        </p:txBody>
      </p:sp>
      <p:graphicFrame>
        <p:nvGraphicFramePr>
          <p:cNvPr id="10035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2514600" y="3276600"/>
          <a:ext cx="4235450" cy="1570038"/>
        </p:xfrm>
        <a:graphic>
          <a:graphicData uri="http://schemas.openxmlformats.org/presentationml/2006/ole">
            <p:oleObj spid="_x0000_s100356" name="Формула" r:id="rId3" imgW="1231560" imgH="457200" progId="Equation.3">
              <p:embed/>
            </p:oleObj>
          </a:graphicData>
        </a:graphic>
      </p:graphicFrame>
      <p:graphicFrame>
        <p:nvGraphicFramePr>
          <p:cNvPr id="100359" name="Object 7"/>
          <p:cNvGraphicFramePr>
            <a:graphicFrameLocks noChangeAspect="1"/>
          </p:cNvGraphicFramePr>
          <p:nvPr>
            <p:ph sz="quarter" idx="3"/>
          </p:nvPr>
        </p:nvGraphicFramePr>
        <p:xfrm>
          <a:off x="2514600" y="685800"/>
          <a:ext cx="3886200" cy="1414463"/>
        </p:xfrm>
        <a:graphic>
          <a:graphicData uri="http://schemas.openxmlformats.org/presentationml/2006/ole">
            <p:oleObj spid="_x0000_s100359" name="Формула" r:id="rId4" imgW="125712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Ударный ток</a:t>
            </a:r>
          </a:p>
          <a:p>
            <a:pPr>
              <a:buFont typeface="Wingdings" pitchFamily="2" charset="2"/>
              <a:buNone/>
            </a:pPr>
            <a:endParaRPr lang="ru-RU">
              <a:solidFill>
                <a:srgbClr val="000000"/>
              </a:solidFill>
              <a:effectLst/>
            </a:endParaRP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ru-RU" sz="3200">
                <a:solidFill>
                  <a:srgbClr val="000000"/>
                </a:solidFill>
              </a:rPr>
              <a:t>Ударный ток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ru-RU" sz="3200">
                <a:solidFill>
                  <a:srgbClr val="000000"/>
                </a:solidFill>
              </a:rPr>
              <a:t>с учетом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en-US" sz="3200">
                <a:solidFill>
                  <a:srgbClr val="000000"/>
                </a:solidFill>
              </a:rPr>
              <a:t> </a:t>
            </a:r>
            <a:r>
              <a:rPr lang="ru-RU" sz="3200">
                <a:solidFill>
                  <a:srgbClr val="000000"/>
                </a:solidFill>
              </a:rPr>
              <a:t>Постоянная времени цепи КЗ определяется с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ru-RU" sz="3200">
                <a:solidFill>
                  <a:srgbClr val="000000"/>
                </a:solidFill>
              </a:rPr>
              <a:t>учетом сопротивления обмотки статора генератора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endParaRPr lang="ru-RU" sz="3200">
              <a:solidFill>
                <a:srgbClr val="000000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ru-RU" sz="3200">
                <a:solidFill>
                  <a:srgbClr val="000000"/>
                </a:solidFill>
              </a:rPr>
              <a:t>Длительность переходного процесса составляет не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ru-RU" sz="3200">
                <a:solidFill>
                  <a:srgbClr val="000000"/>
                </a:solidFill>
              </a:rPr>
              <a:t>более 3-5 с.  </a:t>
            </a:r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3352800" y="0"/>
          <a:ext cx="5638800" cy="1920875"/>
        </p:xfrm>
        <a:graphic>
          <a:graphicData uri="http://schemas.openxmlformats.org/presentationml/2006/ole">
            <p:oleObj spid="_x0000_s98309" name="Формула" r:id="rId3" imgW="1739880" imgH="583920" progId="Equation.3">
              <p:embed/>
            </p:oleObj>
          </a:graphicData>
        </a:graphic>
      </p:graphicFrame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0" y="2209800"/>
          <a:ext cx="2438400" cy="854075"/>
        </p:xfrm>
        <a:graphic>
          <a:graphicData uri="http://schemas.openxmlformats.org/presentationml/2006/ole">
            <p:oleObj spid="_x0000_s98311" name="Формула" r:id="rId4" imgW="736280" imgH="253890" progId="Equation.3">
              <p:embed/>
            </p:oleObj>
          </a:graphicData>
        </a:graphic>
      </p:graphicFrame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2819400" y="4252913"/>
          <a:ext cx="3810000" cy="695325"/>
        </p:xfrm>
        <a:graphic>
          <a:graphicData uri="http://schemas.openxmlformats.org/presentationml/2006/ole">
            <p:oleObj spid="_x0000_s98313" name="Формула" r:id="rId5" imgW="134604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solidFill>
            <a:schemeClr val="tx2"/>
          </a:solidFill>
          <a:ln/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>
                <a:solidFill>
                  <a:srgbClr val="FF0000"/>
                </a:solidFill>
              </a:rPr>
              <a:t>КЗ от  генератора с АРВ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При снижении напряжения при КЗ ниже </a:t>
            </a:r>
            <a:r>
              <a:rPr lang="ru-RU">
                <a:solidFill>
                  <a:srgbClr val="FF0000"/>
                </a:solidFill>
                <a:effectLst/>
              </a:rPr>
              <a:t>0,85-0,9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от номинального, срабатывает форсировка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возбуждения генератора и ток возбуждения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возрастает. Ток возбуждения возрастает до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предельного тока генератора и изменяет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магнитный поток возбуждения Ф</a:t>
            </a:r>
            <a:r>
              <a:rPr lang="en-US" sz="2000">
                <a:solidFill>
                  <a:srgbClr val="000000"/>
                </a:solidFill>
                <a:effectLst/>
              </a:rPr>
              <a:t>f</a:t>
            </a:r>
            <a:r>
              <a:rPr lang="ru-RU" sz="2000">
                <a:solidFill>
                  <a:srgbClr val="000000"/>
                </a:solidFill>
                <a:effectLst/>
              </a:rPr>
              <a:t> </a:t>
            </a:r>
            <a:r>
              <a:rPr lang="ru-RU" sz="2800">
                <a:solidFill>
                  <a:srgbClr val="000000"/>
                </a:solidFill>
                <a:effectLst/>
              </a:rPr>
              <a:t>, ЭДС генератора и </a:t>
            </a:r>
          </a:p>
          <a:p>
            <a:pPr>
              <a:buFont typeface="Wingdings" pitchFamily="2" charset="2"/>
              <a:buNone/>
            </a:pPr>
            <a:r>
              <a:rPr lang="ru-RU" sz="2800">
                <a:solidFill>
                  <a:srgbClr val="000000"/>
                </a:solidFill>
                <a:effectLst/>
              </a:rPr>
              <a:t>ток КЗ.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Системы АРВ, как всякая защита действует с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небольшим запаздыванием. Поэтому наличие АРВ </a:t>
            </a:r>
          </a:p>
          <a:p>
            <a:pPr>
              <a:buFont typeface="Wingdings" pitchFamily="2" charset="2"/>
              <a:buNone/>
            </a:pPr>
            <a:r>
              <a:rPr lang="ru-RU">
                <a:solidFill>
                  <a:srgbClr val="000000"/>
                </a:solidFill>
                <a:effectLst/>
              </a:rPr>
              <a:t>не влияет в начальный период КЗ.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1101</TotalTime>
  <Words>672</Words>
  <Application>Microsoft PowerPoint</Application>
  <PresentationFormat>Экран (4:3)</PresentationFormat>
  <Paragraphs>108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Arial</vt:lpstr>
      <vt:lpstr>Times New Roman</vt:lpstr>
      <vt:lpstr>Wingdings</vt:lpstr>
      <vt:lpstr>Symbol</vt:lpstr>
      <vt:lpstr>Клен</vt:lpstr>
      <vt:lpstr>Microsoft Equation 3.0</vt:lpstr>
      <vt:lpstr>Microsoft Visio Drawing</vt:lpstr>
      <vt:lpstr>3.2 Короткое замыкание в цепи, питающейся от генератора ограниченной мощности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</cp:revision>
  <cp:lastPrinted>1601-01-01T00:00:00Z</cp:lastPrinted>
  <dcterms:created xsi:type="dcterms:W3CDTF">1601-01-01T00:00:00Z</dcterms:created>
  <dcterms:modified xsi:type="dcterms:W3CDTF">2014-01-27T17:13:02Z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